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456" r:id="rId2"/>
    <p:sldId id="457" r:id="rId3"/>
    <p:sldId id="363" r:id="rId4"/>
    <p:sldId id="364" r:id="rId5"/>
    <p:sldId id="365" r:id="rId6"/>
    <p:sldId id="368" r:id="rId7"/>
    <p:sldId id="417" r:id="rId8"/>
    <p:sldId id="418" r:id="rId9"/>
    <p:sldId id="419" r:id="rId10"/>
    <p:sldId id="420" r:id="rId11"/>
    <p:sldId id="421" r:id="rId12"/>
    <p:sldId id="428" r:id="rId13"/>
    <p:sldId id="426" r:id="rId14"/>
    <p:sldId id="427" r:id="rId15"/>
    <p:sldId id="430" r:id="rId16"/>
    <p:sldId id="429" r:id="rId17"/>
    <p:sldId id="433" r:id="rId18"/>
    <p:sldId id="432" r:id="rId19"/>
    <p:sldId id="377" r:id="rId20"/>
    <p:sldId id="424" r:id="rId21"/>
    <p:sldId id="448" r:id="rId22"/>
    <p:sldId id="425" r:id="rId23"/>
    <p:sldId id="391" r:id="rId24"/>
    <p:sldId id="434" r:id="rId25"/>
    <p:sldId id="435" r:id="rId26"/>
    <p:sldId id="437" r:id="rId27"/>
    <p:sldId id="438" r:id="rId28"/>
    <p:sldId id="392" r:id="rId29"/>
    <p:sldId id="436" r:id="rId30"/>
    <p:sldId id="439" r:id="rId31"/>
    <p:sldId id="396" r:id="rId32"/>
    <p:sldId id="440" r:id="rId33"/>
    <p:sldId id="397" r:id="rId34"/>
    <p:sldId id="441" r:id="rId35"/>
    <p:sldId id="442" r:id="rId36"/>
    <p:sldId id="443" r:id="rId37"/>
    <p:sldId id="446" r:id="rId38"/>
    <p:sldId id="447" r:id="rId39"/>
    <p:sldId id="444" r:id="rId40"/>
    <p:sldId id="445" r:id="rId41"/>
    <p:sldId id="452" r:id="rId42"/>
    <p:sldId id="422" r:id="rId43"/>
    <p:sldId id="449" r:id="rId44"/>
    <p:sldId id="423" r:id="rId45"/>
    <p:sldId id="450" r:id="rId46"/>
    <p:sldId id="451" r:id="rId47"/>
    <p:sldId id="453" r:id="rId48"/>
    <p:sldId id="402" r:id="rId49"/>
    <p:sldId id="458" r:id="rId50"/>
    <p:sldId id="469" r:id="rId51"/>
    <p:sldId id="460" r:id="rId52"/>
    <p:sldId id="462" r:id="rId53"/>
    <p:sldId id="463" r:id="rId54"/>
    <p:sldId id="464" r:id="rId55"/>
    <p:sldId id="465" r:id="rId56"/>
    <p:sldId id="466" r:id="rId57"/>
    <p:sldId id="467" r:id="rId58"/>
    <p:sldId id="468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3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606" autoAdjust="0"/>
    <p:restoredTop sz="89847" autoAdjust="0"/>
  </p:normalViewPr>
  <p:slideViewPr>
    <p:cSldViewPr>
      <p:cViewPr varScale="1">
        <p:scale>
          <a:sx n="69" d="100"/>
          <a:sy n="69" d="100"/>
        </p:scale>
        <p:origin x="-118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303BF-D21A-45DA-B48A-F73A92854417}" type="datetimeFigureOut">
              <a:rPr lang="ko-KR" altLang="en-US" smtClean="0"/>
              <a:pPr/>
              <a:t>2015-12-08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CCA4F-5B00-4D3D-9DED-6138E8151C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63699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CDED-E952-41F2-A53B-C1815A6F8B29}" type="datetimeFigureOut">
              <a:rPr lang="ko-KR" altLang="en-US" smtClean="0"/>
              <a:pPr/>
              <a:t>2015-12-08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DC9D-D76F-44EA-B37B-FE12316AA4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96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6296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0" y="2872135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err="1" smtClean="0"/>
              <a:t>대제목</a:t>
            </a:r>
            <a:r>
              <a:rPr lang="ko-KR" altLang="en-US" dirty="0" smtClean="0"/>
              <a:t>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92215"/>
            <a:ext cx="9144000" cy="43338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800">
                <a:solidFill>
                  <a:srgbClr val="C5003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908720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2192" y="609329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46450" t="22400"/>
          <a:stretch>
            <a:fillRect/>
          </a:stretch>
        </p:blipFill>
        <p:spPr bwMode="auto">
          <a:xfrm>
            <a:off x="0" y="0"/>
            <a:ext cx="4896544" cy="399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3491880" y="1844824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rPr>
              <a:t>CONTENTS</a:t>
            </a:r>
            <a:endParaRPr lang="ko-KR" altLang="en-US" sz="2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1823" t="35867"/>
          <a:stretch>
            <a:fillRect/>
          </a:stretch>
        </p:blipFill>
        <p:spPr bwMode="auto">
          <a:xfrm>
            <a:off x="0" y="0"/>
            <a:ext cx="3490864" cy="32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3"/>
          <p:cNvSpPr>
            <a:spLocks noGrp="1"/>
          </p:cNvSpPr>
          <p:nvPr>
            <p:ph type="title" hasCustomPrompt="1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간지 제목 스타일 편집</a:t>
            </a:r>
            <a:endParaRPr lang="ko-KR" altLang="en-US" dirty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9687" t="54067"/>
          <a:stretch>
            <a:fillRect/>
          </a:stretch>
        </p:blipFill>
        <p:spPr bwMode="auto">
          <a:xfrm>
            <a:off x="0" y="0"/>
            <a:ext cx="2771800" cy="236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863039" y="2988241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THANK</a:t>
            </a:r>
            <a:r>
              <a:rPr lang="en-US" altLang="ko-KR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YOU!!!</a:t>
            </a:r>
            <a:endParaRPr lang="ko-KR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2AA7AC3-2C80-46E9-890B-FE78579E1D9F}" type="datetimeFigureOut">
              <a:rPr lang="ko-KR" altLang="en-US" smtClean="0"/>
              <a:pPr/>
              <a:t>2015-12-08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BFE3152-5F0E-4B56-97A9-0B85A6FA9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98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23287-43FA-4581-84CD-D296330359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7456" y="4048919"/>
            <a:ext cx="23669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>
          <a:xfrm rot="16200000">
            <a:off x="7551738" y="1646237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1BC05-860A-41E6-B172-5EDE6CD3FAD6}" type="datetimeFigureOut">
              <a:rPr lang="ko-KR" altLang="en-US"/>
              <a:pPr>
                <a:defRPr/>
              </a:pPr>
              <a:t>2015-12-08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455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6000760" y="5572140"/>
            <a:ext cx="2308445" cy="46805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2015.12.08  </a:t>
            </a:r>
            <a:r>
              <a:rPr lang="ko-KR" altLang="en-US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박재성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79712" y="980728"/>
            <a:ext cx="9144000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mtClean="0"/>
              <a:t>포트폴리오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199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‘~10/25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5637056" y="235517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008" y="2475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3768" y="386104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11/15~11/18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3358" y="5013401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쪽지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9952" y="3085080"/>
            <a:ext cx="2696099" cy="19212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0298" y="3917451"/>
            <a:ext cx="3018182" cy="1705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xmlns="" val="230186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‘~10/25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7035192" y="235517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008" y="2475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’18~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0432" y="386104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18~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635" y="4035499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CSS &amp; detail up</a:t>
            </a:r>
            <a:endParaRPr lang="ko-KR" altLang="en-US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8949" y="4598538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	CSS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적용 중 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067" y="5013401"/>
            <a:ext cx="290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수정 및 버그 수정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마무리작업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현재 진행형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4008" y="2960255"/>
            <a:ext cx="3802769" cy="2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83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23528" y="1340768"/>
            <a:ext cx="885698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Tool &gt;STS, SQL Developer</a:t>
            </a:r>
            <a:endParaRPr lang="en-US" altLang="ko-KR" sz="2000" dirty="0" smtClean="0">
              <a:solidFill>
                <a:srgbClr val="3D3C3E"/>
              </a:solidFill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JDK(JRE) &gt; JDK 1.8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DataBase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OracleDB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WebServer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Apache Tomcat 8.0</a:t>
            </a: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언어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HTML5 , JavaScript , CSS3,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BootStrap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, JSP, Java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Frame Work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Spring3.0 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Mybatis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개발환경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Intel(R) Core i5 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CPU / 4GB / Window7 / 32Bit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150000"/>
              </a:lnSpc>
            </a:pPr>
            <a:endParaRPr lang="en-US" altLang="en-US" sz="1800" dirty="0" smtClean="0">
              <a:latin typeface="HY강M" pitchFamily="18" charset="-127"/>
              <a:ea typeface="HY강M" pitchFamily="18" charset="-127"/>
            </a:endParaRPr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>
              <a:buNone/>
            </a:pPr>
            <a:endParaRPr lang="en-US" sz="900" dirty="0" smtClean="0"/>
          </a:p>
          <a:p>
            <a:pPr marL="0" indent="180975"/>
            <a:endParaRPr lang="en-US" altLang="ko-KR" sz="900" dirty="0" smtClean="0"/>
          </a:p>
          <a:p>
            <a:pPr marL="0" indent="180975"/>
            <a:endParaRPr lang="en-US" altLang="ko-KR" sz="9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659" y="951111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바른나누미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언어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사양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15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조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60929" y="4149080"/>
            <a:ext cx="1571636" cy="14401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+mn-ea"/>
              </a:rPr>
              <a:t>Dispatcher </a:t>
            </a:r>
            <a:r>
              <a:rPr lang="en-US" altLang="ko-KR" sz="1400" dirty="0" err="1" smtClean="0">
                <a:latin typeface="+mn-ea"/>
              </a:rPr>
              <a:t>Servlet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3" name="Picture 2" descr="C:\Users\jiyoung\Downloads\cusmaker_com_20130525_195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3571876"/>
            <a:ext cx="4248472" cy="2907168"/>
          </a:xfrm>
          <a:prstGeom prst="rect">
            <a:avLst/>
          </a:prstGeom>
          <a:noFill/>
        </p:spPr>
      </p:pic>
      <p:sp>
        <p:nvSpPr>
          <p:cNvPr id="24" name="아래쪽 화살표 23"/>
          <p:cNvSpPr/>
          <p:nvPr/>
        </p:nvSpPr>
        <p:spPr>
          <a:xfrm rot="5400000">
            <a:off x="4180652" y="4725873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2051720" y="1524746"/>
            <a:ext cx="7092280" cy="219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Model –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데이터베이스 접속을 관리하고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sql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을 제어하는 부분 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- Model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에서 가져온 데이터들이 화면에 표시되는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Controller -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기능제어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</a:p>
          <a:p>
            <a:pPr>
              <a:lnSpc>
                <a:spcPct val="150000"/>
              </a:lnSpc>
            </a:pP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DispatcherServlet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–URL ,Parameter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를 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와 연결하는 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142844" y="1643050"/>
            <a:ext cx="1957135" cy="48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	SPRING         MVC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패턴 구현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 rot="5400000">
            <a:off x="6771319" y="4725874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452320" y="4239454"/>
            <a:ext cx="1368152" cy="1259411"/>
          </a:xfrm>
          <a:prstGeom prst="ellipse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+mn-ea"/>
              </a:rPr>
              <a:t>Request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23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14480" y="3428999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67544" y="2348990"/>
            <a:ext cx="5277578" cy="17177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00223" y="1674974"/>
            <a:ext cx="5143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클라이언트의 요청에 응답하는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DispatcherServlet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26688" y="3429686"/>
            <a:ext cx="2819187" cy="2789585"/>
          </a:xfrm>
          <a:prstGeom prst="round2DiagRect">
            <a:avLst>
              <a:gd name="adj1" fmla="val 1952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57440" y="2979967"/>
            <a:ext cx="1574144" cy="158706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65957" y="5335483"/>
            <a:ext cx="1810767" cy="192035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>
            <a:off x="3491880" y="3138673"/>
            <a:ext cx="3312368" cy="229282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54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MyBtis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조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616049" y="2996952"/>
            <a:ext cx="6163422" cy="3571917"/>
          </a:xfrm>
          <a:prstGeom prst="rect">
            <a:avLst/>
          </a:prstGeom>
          <a:noFill/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251520" y="1524746"/>
            <a:ext cx="8892480" cy="219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altLang="ko-KR" sz="1800" b="1" dirty="0"/>
              <a:t>Configuration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(SqlMapConfig.xml</a:t>
            </a:r>
            <a:r>
              <a:rPr lang="en-US" altLang="ko-KR" sz="1800" b="1" dirty="0" smtClean="0"/>
              <a:t>)</a:t>
            </a:r>
            <a:r>
              <a:rPr lang="en-US" altLang="ko-KR" sz="1400" dirty="0"/>
              <a:t> -DB </a:t>
            </a:r>
            <a:r>
              <a:rPr lang="ko-KR" altLang="en-US" sz="1400" dirty="0"/>
              <a:t>설정과 트랜잭션 등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가 동작하는 </a:t>
            </a:r>
            <a:r>
              <a:rPr lang="ko-KR" altLang="en-US" sz="1400" dirty="0" smtClean="0"/>
              <a:t>규칙</a:t>
            </a:r>
            <a:r>
              <a:rPr lang="en-US" altLang="ko-KR" sz="1400" dirty="0" smtClean="0"/>
              <a:t>					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정의</a:t>
            </a:r>
            <a:r>
              <a:rPr lang="en-US" altLang="ko-KR" sz="1400" dirty="0" smtClean="0"/>
              <a:t>.(DB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, Mapper 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, VO </a:t>
            </a:r>
            <a:r>
              <a:rPr lang="ko-KR" altLang="en-US" sz="1400" dirty="0" smtClean="0"/>
              <a:t>등록</a:t>
            </a:r>
            <a:r>
              <a:rPr lang="en-US" altLang="ko-KR" sz="1400" dirty="0" smtClean="0"/>
              <a:t>)</a:t>
            </a:r>
          </a:p>
          <a:p>
            <a:pPr marL="400050" lvl="1" indent="0">
              <a:buNone/>
            </a:pPr>
            <a:r>
              <a:rPr lang="en-US" altLang="ko-KR" sz="1800" b="1" dirty="0" smtClean="0"/>
              <a:t>Mapper </a:t>
            </a:r>
            <a:r>
              <a:rPr lang="ko-KR" altLang="en-US" sz="1800" b="1" dirty="0"/>
              <a:t>파일</a:t>
            </a:r>
            <a:r>
              <a:rPr lang="en-US" altLang="ko-KR" sz="1800" b="1" dirty="0" smtClean="0"/>
              <a:t>(mapper.xml)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별도로 </a:t>
            </a:r>
            <a:r>
              <a:rPr lang="ko-KR" altLang="en-US" sz="1400" dirty="0" err="1" smtClean="0"/>
              <a:t>쿼리문을</a:t>
            </a:r>
            <a:r>
              <a:rPr lang="ko-KR" altLang="en-US" sz="1400" dirty="0" smtClean="0"/>
              <a:t> 작성하는 파일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400050" lvl="1" indent="0">
              <a:buNone/>
            </a:pPr>
            <a:endParaRPr lang="ko-KR" altLang="en-US" sz="1400" dirty="0"/>
          </a:p>
          <a:p>
            <a:pPr marL="400050" lvl="1" indent="0">
              <a:buNone/>
            </a:pPr>
            <a:r>
              <a:rPr lang="en-US" altLang="ko-KR" sz="1400" dirty="0" smtClean="0"/>
              <a:t>					</a:t>
            </a:r>
            <a:endParaRPr lang="ko-KR" altLang="en-US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3058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14480" y="342900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987824" y="1384456"/>
            <a:ext cx="5363325" cy="2001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988088" y="777855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서버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구동시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Mybatis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관련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bean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생성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43586" y="4066721"/>
            <a:ext cx="3670421" cy="2001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50167" y="3994344"/>
            <a:ext cx="2100981" cy="21462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9592" y="3632636"/>
            <a:ext cx="338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Configuration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파일에서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메퍼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경로 지정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80086" y="3075074"/>
            <a:ext cx="1176354" cy="17457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1259632" y="3259061"/>
            <a:ext cx="6840760" cy="89877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아래쪽 화살표 19"/>
          <p:cNvSpPr/>
          <p:nvPr/>
        </p:nvSpPr>
        <p:spPr>
          <a:xfrm rot="16200000">
            <a:off x="5028639" y="4725875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61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14480" y="342900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55045" y="1403996"/>
            <a:ext cx="6495724" cy="1714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01230" y="903930"/>
            <a:ext cx="37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클라이언트의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요청시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해당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동작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598023" y="2618442"/>
            <a:ext cx="262019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55045" y="3429000"/>
            <a:ext cx="6495724" cy="13918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 rot="5400000">
            <a:off x="5429607" y="2841684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39305" y="4363394"/>
            <a:ext cx="3081713" cy="16101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hape 19"/>
          <p:cNvCxnSpPr>
            <a:endCxn id="26" idx="1"/>
          </p:cNvCxnSpPr>
          <p:nvPr/>
        </p:nvCxnSpPr>
        <p:spPr>
          <a:xfrm rot="5400000" flipH="1" flipV="1">
            <a:off x="2675938" y="2538934"/>
            <a:ext cx="2048846" cy="1922110"/>
          </a:xfrm>
          <a:prstGeom prst="bentConnector2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661416" y="2332690"/>
            <a:ext cx="2556806" cy="2857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5206" y="5004853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DAO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55045" y="5185913"/>
            <a:ext cx="6495724" cy="11375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/>
          <p:nvPr/>
        </p:nvCxnSpPr>
        <p:spPr>
          <a:xfrm>
            <a:off x="2739306" y="4524412"/>
            <a:ext cx="3081712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 rot="5400000">
            <a:off x="5429607" y="4730114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30260" y="342146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Service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3813" y="1484784"/>
            <a:ext cx="110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Controller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8533" y="5877272"/>
            <a:ext cx="257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요청을 받으면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sqlSession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을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이용하여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Query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결과를 반환함</a:t>
            </a:r>
          </a:p>
        </p:txBody>
      </p:sp>
      <p:cxnSp>
        <p:nvCxnSpPr>
          <p:cNvPr id="32" name="Shape 19"/>
          <p:cNvCxnSpPr>
            <a:endCxn id="18" idx="1"/>
          </p:cNvCxnSpPr>
          <p:nvPr/>
        </p:nvCxnSpPr>
        <p:spPr>
          <a:xfrm rot="5400000" flipH="1" flipV="1">
            <a:off x="1894851" y="5032820"/>
            <a:ext cx="1433370" cy="255537"/>
          </a:xfrm>
          <a:prstGeom prst="bentConnector2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476906" y="5877272"/>
            <a:ext cx="6227394" cy="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46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5984" y="1531294"/>
            <a:ext cx="6072230" cy="2125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571736" y="3857628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Query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문에서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받은객체를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모델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&amp;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뷰에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담아서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ViewResolver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에 뿌려줌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00298" y="2178146"/>
            <a:ext cx="2714644" cy="195173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00298" y="2963193"/>
            <a:ext cx="4880014" cy="58964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7861744">
            <a:off x="1516773" y="3640880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14348" y="4338654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ViewResolver</a:t>
            </a:r>
            <a:endParaRPr lang="ko-KR" altLang="en-US" sz="1600" dirty="0"/>
          </a:p>
        </p:txBody>
      </p:sp>
      <p:sp>
        <p:nvSpPr>
          <p:cNvPr id="31" name="오른쪽 화살표 30"/>
          <p:cNvSpPr/>
          <p:nvPr/>
        </p:nvSpPr>
        <p:spPr>
          <a:xfrm rot="2535959">
            <a:off x="1731469" y="5070023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00760" y="5338786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857356" y="5838852"/>
            <a:ext cx="592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보여질 페이지를 미리 만들어 두지 않고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단에서 제작하여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뿌려 줌으로서 동적인 페이지의 구현이 가능해진다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43174" y="5338786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View</a:t>
            </a:r>
            <a:endParaRPr lang="ko-KR" altLang="en-US" sz="1600" dirty="0"/>
          </a:p>
        </p:txBody>
      </p:sp>
      <p:sp>
        <p:nvSpPr>
          <p:cNvPr id="35" name="오른쪽 화살표 34"/>
          <p:cNvSpPr/>
          <p:nvPr/>
        </p:nvSpPr>
        <p:spPr>
          <a:xfrm>
            <a:off x="5000628" y="5338786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46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87917" y="1222824"/>
            <a:ext cx="2043406" cy="383139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87917" y="1222825"/>
            <a:ext cx="2043406" cy="38083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Tbl_Member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" name="그룹 61"/>
          <p:cNvGrpSpPr/>
          <p:nvPr/>
        </p:nvGrpSpPr>
        <p:grpSpPr>
          <a:xfrm>
            <a:off x="2911969" y="3596761"/>
            <a:ext cx="1608257" cy="1300299"/>
            <a:chOff x="6080818" y="658224"/>
            <a:chExt cx="2026332" cy="2273234"/>
          </a:xfrm>
          <a:noFill/>
        </p:grpSpPr>
        <p:sp>
          <p:nvSpPr>
            <p:cNvPr id="13" name="직사각형 12"/>
            <p:cNvSpPr/>
            <p:nvPr/>
          </p:nvSpPr>
          <p:spPr>
            <a:xfrm>
              <a:off x="6080818" y="1079687"/>
              <a:ext cx="2014311" cy="185177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80818" y="658224"/>
              <a:ext cx="2026332" cy="42146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Tbl_NoticeEditorfile</a:t>
              </a:r>
              <a:endParaRPr lang="ko-KR" altLang="en-US" sz="13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949042" y="2079297"/>
            <a:ext cx="1753631" cy="132502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49042" y="1757886"/>
            <a:ext cx="1753631" cy="3399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zzimTrade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" name="그룹 1027"/>
          <p:cNvGrpSpPr/>
          <p:nvPr/>
        </p:nvGrpSpPr>
        <p:grpSpPr>
          <a:xfrm>
            <a:off x="2840907" y="1738314"/>
            <a:ext cx="1976891" cy="1574569"/>
            <a:chOff x="6525525" y="2758524"/>
            <a:chExt cx="2300250" cy="2060318"/>
          </a:xfrm>
          <a:noFill/>
        </p:grpSpPr>
        <p:sp>
          <p:nvSpPr>
            <p:cNvPr id="21" name="직사각형 20"/>
            <p:cNvSpPr/>
            <p:nvPr/>
          </p:nvSpPr>
          <p:spPr>
            <a:xfrm>
              <a:off x="6525525" y="3094551"/>
              <a:ext cx="2300250" cy="1724291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25526" y="2758524"/>
              <a:ext cx="2300249" cy="34151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Tbl_Noticefile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659" y="951111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사전 설계를 통해 필요한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사용하여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와연결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6" name="그룹 53"/>
          <p:cNvGrpSpPr/>
          <p:nvPr/>
        </p:nvGrpSpPr>
        <p:grpSpPr>
          <a:xfrm>
            <a:off x="4817800" y="3032198"/>
            <a:ext cx="1660946" cy="2016223"/>
            <a:chOff x="5297491" y="3179949"/>
            <a:chExt cx="1593700" cy="1133999"/>
          </a:xfrm>
        </p:grpSpPr>
        <p:sp>
          <p:nvSpPr>
            <p:cNvPr id="38" name="직사각형 37"/>
            <p:cNvSpPr/>
            <p:nvPr/>
          </p:nvSpPr>
          <p:spPr>
            <a:xfrm>
              <a:off x="5300147" y="3375085"/>
              <a:ext cx="1591044" cy="93886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97491" y="3179949"/>
              <a:ext cx="1593700" cy="20929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Tbl_Noticeboard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9" name="그룹 32"/>
          <p:cNvGrpSpPr/>
          <p:nvPr/>
        </p:nvGrpSpPr>
        <p:grpSpPr>
          <a:xfrm>
            <a:off x="4886624" y="1760325"/>
            <a:ext cx="1660946" cy="1095467"/>
            <a:chOff x="6111958" y="3500438"/>
            <a:chExt cx="1593701" cy="1397545"/>
          </a:xfrm>
        </p:grpSpPr>
        <p:sp>
          <p:nvSpPr>
            <p:cNvPr id="18" name="직사각형 17"/>
            <p:cNvSpPr/>
            <p:nvPr/>
          </p:nvSpPr>
          <p:spPr>
            <a:xfrm>
              <a:off x="6111958" y="3802516"/>
              <a:ext cx="1593701" cy="1095467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11959" y="3500438"/>
              <a:ext cx="159370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Category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0202489"/>
              </p:ext>
            </p:extLst>
          </p:nvPr>
        </p:nvGraphicFramePr>
        <p:xfrm>
          <a:off x="6741191" y="1646659"/>
          <a:ext cx="1936857" cy="3370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121"/>
                <a:gridCol w="680736"/>
              </a:tblGrid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memberPass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memberBirthday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073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memberAddPostCode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073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memberDetailAddress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memberGender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memberPhone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memberCellPhone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memberNickName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varchar2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memberPoint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memberEmail</a:t>
                      </a:r>
                      <a:r>
                        <a:rPr lang="en-US" sz="900" u="none" strike="noStrike" dirty="0">
                          <a:effectLst/>
                        </a:rPr>
                        <a:t>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memberLevel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60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memberJoinDate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371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memberBlockDate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371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memberIsReceiveMail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4841448"/>
              </p:ext>
            </p:extLst>
          </p:nvPr>
        </p:nvGraphicFramePr>
        <p:xfrm>
          <a:off x="4928856" y="2031225"/>
          <a:ext cx="1530883" cy="748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2833"/>
                <a:gridCol w="538050"/>
              </a:tblGrid>
              <a:tr h="248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bigcate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48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bigcate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51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smallcate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847860"/>
              </p:ext>
            </p:extLst>
          </p:nvPr>
        </p:nvGraphicFramePr>
        <p:xfrm>
          <a:off x="4851423" y="3491417"/>
          <a:ext cx="1593700" cy="1411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251"/>
                <a:gridCol w="614449"/>
              </a:tblGrid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noticeNum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noticeDate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noticeContent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clob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noticeTitle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noticeNick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03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9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noticeCnt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2655200"/>
              </p:ext>
            </p:extLst>
          </p:nvPr>
        </p:nvGraphicFramePr>
        <p:xfrm>
          <a:off x="2887827" y="2117277"/>
          <a:ext cx="1828190" cy="1045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5646"/>
                <a:gridCol w="642544"/>
              </a:tblGrid>
              <a:tr h="2392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noticeNum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392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noticeOriginFile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varchar2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172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noticeSaveFileName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varchar2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50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noticeFileSize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56164988"/>
              </p:ext>
            </p:extLst>
          </p:nvPr>
        </p:nvGraphicFramePr>
        <p:xfrm>
          <a:off x="2960013" y="4024990"/>
          <a:ext cx="1512168" cy="613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695"/>
                <a:gridCol w="531473"/>
              </a:tblGrid>
              <a:tr h="228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noticeNum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85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noticeEditorImage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varchar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7784221"/>
              </p:ext>
            </p:extLst>
          </p:nvPr>
        </p:nvGraphicFramePr>
        <p:xfrm>
          <a:off x="1010445" y="2120657"/>
          <a:ext cx="1591955" cy="1258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259"/>
                <a:gridCol w="694696"/>
              </a:tblGrid>
              <a:tr h="4194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varchar2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194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4194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023930" y="3858694"/>
            <a:ext cx="1678743" cy="11713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23930" y="3537284"/>
            <a:ext cx="1678743" cy="30055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zzimNanum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7234265"/>
              </p:ext>
            </p:extLst>
          </p:nvPr>
        </p:nvGraphicFramePr>
        <p:xfrm>
          <a:off x="1085333" y="3900054"/>
          <a:ext cx="1523971" cy="1112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8942"/>
                <a:gridCol w="665029"/>
              </a:tblGrid>
              <a:tr h="370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70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370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zzimdate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785794"/>
            <a:ext cx="1280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목차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0496" y="857232"/>
            <a:ext cx="3694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3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바른나누미</a:t>
            </a:r>
            <a:endParaRPr lang="en-US" altLang="ko-KR" sz="32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물품교환웹사이트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934" y="3357562"/>
            <a:ext cx="3443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I-put</a:t>
            </a:r>
            <a:endParaRPr lang="en-US" altLang="ko-KR" sz="32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Java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pplication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5976" y="2074765"/>
            <a:ext cx="437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개발일정 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및 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과</a:t>
            </a: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정</a:t>
            </a:r>
            <a:endParaRPr lang="en-US" altLang="ko-KR" sz="2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설명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5976" y="4569460"/>
            <a:ext cx="437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설명</a:t>
            </a:r>
            <a:endParaRPr lang="en-US" altLang="ko-KR" sz="24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프로젝트 기능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27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2" name="그룹 59"/>
          <p:cNvGrpSpPr/>
          <p:nvPr/>
        </p:nvGrpSpPr>
        <p:grpSpPr>
          <a:xfrm>
            <a:off x="4969337" y="1556792"/>
            <a:ext cx="1897420" cy="1726118"/>
            <a:chOff x="3652446" y="1210217"/>
            <a:chExt cx="2332168" cy="2196353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3652448" y="1519851"/>
              <a:ext cx="2332166" cy="1886719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tradeNum</a:t>
              </a:r>
              <a:r>
                <a:rPr lang="en-US" altLang="ko-KR" sz="900" dirty="0" smtClean="0"/>
                <a:t>   number</a:t>
              </a:r>
            </a:p>
            <a:p>
              <a:pPr algn="ctr"/>
              <a:r>
                <a:rPr lang="en-US" altLang="ko-KR" sz="900" dirty="0" err="1" smtClean="0"/>
                <a:t>tradeOriginFileName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tradeFileSize</a:t>
              </a:r>
              <a:r>
                <a:rPr lang="en-US" altLang="ko-KR" sz="900" dirty="0" smtClean="0"/>
                <a:t>  number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52446" y="1210217"/>
              <a:ext cx="2332167" cy="318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TradeFile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" name="그룹 61"/>
          <p:cNvGrpSpPr/>
          <p:nvPr/>
        </p:nvGrpSpPr>
        <p:grpSpPr>
          <a:xfrm>
            <a:off x="6929260" y="1507632"/>
            <a:ext cx="2171191" cy="1800770"/>
            <a:chOff x="6087057" y="596164"/>
            <a:chExt cx="2451862" cy="2273234"/>
          </a:xfrm>
          <a:noFill/>
        </p:grpSpPr>
        <p:sp>
          <p:nvSpPr>
            <p:cNvPr id="13" name="직사각형 12"/>
            <p:cNvSpPr/>
            <p:nvPr/>
          </p:nvSpPr>
          <p:spPr>
            <a:xfrm>
              <a:off x="6091376" y="1017627"/>
              <a:ext cx="2437316" cy="185177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tradeCommentNum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tradeCommentContent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tradeCommentWriter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tradeCommentDate</a:t>
              </a:r>
              <a:r>
                <a:rPr lang="en-US" altLang="ko-KR" sz="900" dirty="0" smtClean="0"/>
                <a:t>  timestamp</a:t>
              </a:r>
            </a:p>
            <a:p>
              <a:pPr algn="ctr"/>
              <a:r>
                <a:rPr lang="en-US" altLang="ko-KR" sz="900" dirty="0" err="1" smtClean="0"/>
                <a:t>tradeNum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tradeCommentGroupNum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tradeCommentStatus</a:t>
              </a:r>
              <a:r>
                <a:rPr lang="en-US" altLang="ko-KR" sz="900" dirty="0" smtClean="0"/>
                <a:t>  </a:t>
              </a:r>
              <a:r>
                <a:rPr lang="en-US" altLang="ko-KR" sz="900" dirty="0" err="1" smtClean="0"/>
                <a:t>tumber</a:t>
              </a:r>
              <a:endParaRPr lang="ko-KR" altLang="en-US" sz="9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87057" y="596164"/>
              <a:ext cx="2451862" cy="42146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TradeComment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816575" y="1878201"/>
            <a:ext cx="2087047" cy="312384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tradeTitle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tradeContent</a:t>
            </a:r>
            <a:r>
              <a:rPr lang="en-US" altLang="ko-KR" sz="900" dirty="0" smtClean="0"/>
              <a:t>    </a:t>
            </a:r>
            <a:r>
              <a:rPr lang="en-US" altLang="ko-KR" sz="900" dirty="0" err="1" smtClean="0"/>
              <a:t>clob</a:t>
            </a:r>
            <a:endParaRPr lang="en-US" altLang="ko-KR" sz="900" dirty="0" smtClean="0"/>
          </a:p>
          <a:p>
            <a:pPr algn="ctr"/>
            <a:r>
              <a:rPr lang="en-US" altLang="ko-KR" sz="900" dirty="0" err="1" smtClean="0"/>
              <a:t>tradeWriter</a:t>
            </a:r>
            <a:r>
              <a:rPr lang="en-US" altLang="ko-KR" sz="900" dirty="0" smtClean="0"/>
              <a:t>    varchar2</a:t>
            </a:r>
          </a:p>
          <a:p>
            <a:pPr algn="ctr"/>
            <a:r>
              <a:rPr lang="en-US" altLang="ko-KR" sz="900" dirty="0" err="1" smtClean="0"/>
              <a:t>tradeDate</a:t>
            </a:r>
            <a:r>
              <a:rPr lang="en-US" altLang="ko-KR" sz="900" dirty="0" smtClean="0"/>
              <a:t>    timestamp</a:t>
            </a:r>
          </a:p>
          <a:p>
            <a:pPr algn="ctr"/>
            <a:r>
              <a:rPr lang="en-US" altLang="ko-KR" sz="900" dirty="0" err="1" smtClean="0"/>
              <a:t>tradeCnt</a:t>
            </a:r>
            <a:r>
              <a:rPr lang="en-US" altLang="ko-KR" sz="900" dirty="0" smtClean="0"/>
              <a:t>   number</a:t>
            </a:r>
          </a:p>
          <a:p>
            <a:pPr algn="ctr"/>
            <a:r>
              <a:rPr lang="en-US" altLang="ko-KR" sz="900" dirty="0" err="1" smtClean="0"/>
              <a:t>tradeStatus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smallCate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bigCate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tradeLocation</a:t>
            </a:r>
            <a:r>
              <a:rPr lang="en-US" altLang="ko-KR" sz="900" dirty="0" smtClean="0"/>
              <a:t>   varchar23</a:t>
            </a:r>
          </a:p>
          <a:p>
            <a:pPr algn="ctr"/>
            <a:r>
              <a:rPr lang="en-US" altLang="ko-KR" sz="900" dirty="0" err="1" smtClean="0"/>
              <a:t>tradeWay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tradeHope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tradeBuydate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tradeKakao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tradeEmail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tradePhone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tradeBoardSavedFileName</a:t>
            </a:r>
            <a:r>
              <a:rPr lang="en-US" altLang="ko-KR" sz="900" dirty="0" smtClean="0"/>
              <a:t>  varchar2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816575" y="1556793"/>
            <a:ext cx="2087047" cy="2433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TradeBoard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" name="그룹 1027"/>
          <p:cNvGrpSpPr/>
          <p:nvPr/>
        </p:nvGrpSpPr>
        <p:grpSpPr>
          <a:xfrm>
            <a:off x="5086502" y="3755258"/>
            <a:ext cx="1615601" cy="1246791"/>
            <a:chOff x="7407158" y="2811530"/>
            <a:chExt cx="2067852" cy="1631423"/>
          </a:xfrm>
          <a:noFill/>
        </p:grpSpPr>
        <p:sp>
          <p:nvSpPr>
            <p:cNvPr id="21" name="직사각형 20"/>
            <p:cNvSpPr/>
            <p:nvPr/>
          </p:nvSpPr>
          <p:spPr>
            <a:xfrm>
              <a:off x="7407158" y="3043774"/>
              <a:ext cx="2053713" cy="139917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senderReview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recieverReview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tradeNum</a:t>
              </a:r>
              <a:r>
                <a:rPr lang="en-US" altLang="ko-KR" sz="900" dirty="0" smtClean="0"/>
                <a:t>  number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21970" y="2811530"/>
              <a:ext cx="2053040" cy="34151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TradeComplete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659" y="951111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사전 설계를 통해 필요한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사용하여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와연결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9" name="그룹 32"/>
          <p:cNvGrpSpPr/>
          <p:nvPr/>
        </p:nvGrpSpPr>
        <p:grpSpPr>
          <a:xfrm>
            <a:off x="7072330" y="3643314"/>
            <a:ext cx="1596146" cy="1440732"/>
            <a:chOff x="6072198" y="3500438"/>
            <a:chExt cx="1596146" cy="1440732"/>
          </a:xfrm>
        </p:grpSpPr>
        <p:sp>
          <p:nvSpPr>
            <p:cNvPr id="18" name="직사각형 17"/>
            <p:cNvSpPr/>
            <p:nvPr/>
          </p:nvSpPr>
          <p:spPr>
            <a:xfrm>
              <a:off x="6077300" y="3802516"/>
              <a:ext cx="1591044" cy="1138654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donateNum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donateFileName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donateTitle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donateLink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donateContent</a:t>
              </a:r>
              <a:r>
                <a:rPr lang="en-US" altLang="ko-KR" sz="900" dirty="0" smtClean="0"/>
                <a:t>  </a:t>
              </a:r>
              <a:r>
                <a:rPr lang="en-US" altLang="ko-KR" sz="900" dirty="0" err="1" smtClean="0"/>
                <a:t>clob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72198" y="3500438"/>
              <a:ext cx="159370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Tbl_Donation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857602" y="1620726"/>
            <a:ext cx="1753631" cy="3399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Tbl_Message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87764481"/>
              </p:ext>
            </p:extLst>
          </p:nvPr>
        </p:nvGraphicFramePr>
        <p:xfrm>
          <a:off x="876361" y="2132856"/>
          <a:ext cx="1653357" cy="1403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261"/>
                <a:gridCol w="581096"/>
              </a:tblGrid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messageSender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messageReceiver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varchar2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messageSendDate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messageStatus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199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messageReadDate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timestamp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  <a:tr h="2081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messageContent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clob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857602" y="1942136"/>
            <a:ext cx="1753631" cy="207411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20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2" name="그룹 59"/>
          <p:cNvGrpSpPr/>
          <p:nvPr/>
        </p:nvGrpSpPr>
        <p:grpSpPr>
          <a:xfrm>
            <a:off x="5077493" y="1576454"/>
            <a:ext cx="1897421" cy="1757196"/>
            <a:chOff x="3785382" y="1235237"/>
            <a:chExt cx="2332167" cy="2235898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3785383" y="1584416"/>
              <a:ext cx="2332165" cy="1886719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nanumNum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nanumOriginFileName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nanumFileSize</a:t>
              </a:r>
              <a:r>
                <a:rPr lang="en-US" altLang="ko-KR" sz="900" dirty="0" smtClean="0"/>
                <a:t>   number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85382" y="1235237"/>
              <a:ext cx="2332167" cy="318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NanumFile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" name="그룹 61"/>
          <p:cNvGrpSpPr/>
          <p:nvPr/>
        </p:nvGrpSpPr>
        <p:grpSpPr>
          <a:xfrm>
            <a:off x="7013085" y="1556792"/>
            <a:ext cx="2089385" cy="1800770"/>
            <a:chOff x="6181714" y="658224"/>
            <a:chExt cx="2359480" cy="2273234"/>
          </a:xfrm>
          <a:noFill/>
        </p:grpSpPr>
        <p:sp>
          <p:nvSpPr>
            <p:cNvPr id="13" name="직사각형 12"/>
            <p:cNvSpPr/>
            <p:nvPr/>
          </p:nvSpPr>
          <p:spPr>
            <a:xfrm>
              <a:off x="6184925" y="1079687"/>
              <a:ext cx="2356117" cy="185177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nanumCommentNum</a:t>
              </a:r>
              <a:r>
                <a:rPr lang="en-US" altLang="ko-KR" sz="900" dirty="0"/>
                <a:t> </a:t>
              </a:r>
              <a:r>
                <a:rPr lang="en-US" altLang="ko-KR" sz="900" dirty="0" smtClean="0"/>
                <a:t> number</a:t>
              </a:r>
            </a:p>
            <a:p>
              <a:pPr algn="ctr"/>
              <a:r>
                <a:rPr lang="en-US" altLang="ko-KR" sz="900" dirty="0" err="1"/>
                <a:t>nanum</a:t>
              </a:r>
              <a:r>
                <a:rPr lang="en-US" altLang="ko-KR" sz="900" dirty="0" err="1" smtClean="0"/>
                <a:t>CommentContent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nanumCommentWriter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nanumCommentDate</a:t>
              </a:r>
              <a:r>
                <a:rPr lang="en-US" altLang="ko-KR" sz="900" dirty="0" smtClean="0"/>
                <a:t>  timestamp</a:t>
              </a:r>
            </a:p>
            <a:p>
              <a:pPr algn="ctr"/>
              <a:r>
                <a:rPr lang="en-US" altLang="ko-KR" sz="900" dirty="0" err="1" smtClean="0"/>
                <a:t>nanumNum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/>
                <a:t>nanum</a:t>
              </a:r>
              <a:r>
                <a:rPr lang="en-US" altLang="ko-KR" sz="900" dirty="0" err="1" smtClean="0"/>
                <a:t>CommentGroupNum</a:t>
              </a:r>
              <a:r>
                <a:rPr lang="en-US" altLang="ko-KR" sz="900" dirty="0" smtClean="0"/>
                <a:t> number</a:t>
              </a:r>
            </a:p>
            <a:p>
              <a:pPr algn="ctr"/>
              <a:r>
                <a:rPr lang="en-US" altLang="ko-KR" sz="900" dirty="0" err="1"/>
                <a:t>nanumCommentStatus</a:t>
              </a:r>
              <a:r>
                <a:rPr lang="en-US" altLang="ko-KR" sz="900" dirty="0"/>
                <a:t> </a:t>
              </a:r>
              <a:r>
                <a:rPr lang="en-US" altLang="ko-KR" sz="900" dirty="0" err="1" smtClean="0"/>
                <a:t>tumber</a:t>
              </a:r>
              <a:endParaRPr lang="ko-KR" altLang="en-US" sz="9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81714" y="658224"/>
              <a:ext cx="2359480" cy="42146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Nanum</a:t>
              </a:r>
              <a:r>
                <a:rPr lang="en-US" altLang="ko-KR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Comment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12222" y="1878201"/>
            <a:ext cx="2295752" cy="312384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nanumTitle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Content</a:t>
            </a:r>
            <a:r>
              <a:rPr lang="en-US" altLang="ko-KR" sz="900" dirty="0" smtClean="0"/>
              <a:t>   </a:t>
            </a:r>
            <a:r>
              <a:rPr lang="en-US" altLang="ko-KR" sz="900" dirty="0" err="1" smtClean="0"/>
              <a:t>clob</a:t>
            </a:r>
            <a:endParaRPr lang="en-US" altLang="ko-KR" sz="900" dirty="0" smtClean="0"/>
          </a:p>
          <a:p>
            <a:pPr algn="ctr"/>
            <a:r>
              <a:rPr lang="en-US" altLang="ko-KR" sz="900" dirty="0" err="1"/>
              <a:t>nanumWriter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varchar2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Date</a:t>
            </a:r>
            <a:r>
              <a:rPr lang="en-US" altLang="ko-KR" sz="900" dirty="0" smtClean="0"/>
              <a:t>   timestamp</a:t>
            </a:r>
          </a:p>
          <a:p>
            <a:pPr algn="ctr"/>
            <a:r>
              <a:rPr lang="en-US" altLang="ko-KR" sz="900" dirty="0" err="1"/>
              <a:t>nanumCnt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number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Status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smallCate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bigCate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nanumLocation</a:t>
            </a:r>
            <a:r>
              <a:rPr lang="en-US" altLang="ko-KR" sz="900" dirty="0" smtClean="0"/>
              <a:t>   varchar23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Way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/>
              <a:t>nanumHope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varchar2</a:t>
            </a:r>
          </a:p>
          <a:p>
            <a:pPr algn="ctr"/>
            <a:r>
              <a:rPr lang="en-US" altLang="ko-KR" sz="900" dirty="0" err="1" smtClean="0"/>
              <a:t>nanumBuydate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/>
              <a:t>nanumKakao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varchar2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Email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 smtClean="0"/>
              <a:t>nanumPhone</a:t>
            </a:r>
            <a:r>
              <a:rPr lang="en-US" altLang="ko-KR" sz="900" dirty="0" smtClean="0"/>
              <a:t>   varchar2</a:t>
            </a:r>
          </a:p>
          <a:p>
            <a:pPr algn="ctr"/>
            <a:r>
              <a:rPr lang="en-US" altLang="ko-KR" sz="900" dirty="0" err="1"/>
              <a:t>nanum</a:t>
            </a:r>
            <a:r>
              <a:rPr lang="en-US" altLang="ko-KR" sz="900" dirty="0" err="1" smtClean="0"/>
              <a:t>BoardSavedFileName</a:t>
            </a:r>
            <a:r>
              <a:rPr lang="en-US" altLang="ko-KR" sz="900" dirty="0" smtClean="0"/>
              <a:t>  varchar2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>
          <a:xfrm>
            <a:off x="2712222" y="1604943"/>
            <a:ext cx="2295752" cy="2944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NanumBoard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" name="그룹 1027"/>
          <p:cNvGrpSpPr/>
          <p:nvPr/>
        </p:nvGrpSpPr>
        <p:grpSpPr>
          <a:xfrm>
            <a:off x="5126690" y="3735162"/>
            <a:ext cx="1615597" cy="1246791"/>
            <a:chOff x="7458602" y="2785234"/>
            <a:chExt cx="2067848" cy="1631423"/>
          </a:xfrm>
          <a:noFill/>
        </p:grpSpPr>
        <p:sp>
          <p:nvSpPr>
            <p:cNvPr id="21" name="직사각형 20"/>
            <p:cNvSpPr/>
            <p:nvPr/>
          </p:nvSpPr>
          <p:spPr>
            <a:xfrm>
              <a:off x="7458602" y="3017478"/>
              <a:ext cx="2053712" cy="139917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/>
                <a:t>senderReview</a:t>
              </a:r>
              <a:r>
                <a:rPr lang="en-US" altLang="ko-KR" sz="900" dirty="0"/>
                <a:t> </a:t>
              </a:r>
              <a:r>
                <a:rPr lang="en-US" altLang="ko-KR" sz="900" dirty="0" smtClean="0"/>
                <a:t> varchar2</a:t>
              </a:r>
              <a:endParaRPr lang="en-US" altLang="ko-KR" sz="900" dirty="0"/>
            </a:p>
            <a:p>
              <a:pPr algn="ctr"/>
              <a:r>
                <a:rPr lang="en-US" altLang="ko-KR" sz="900" dirty="0" err="1"/>
                <a:t>recieverReview</a:t>
              </a:r>
              <a:r>
                <a:rPr lang="en-US" altLang="ko-KR" sz="900" dirty="0"/>
                <a:t> </a:t>
              </a:r>
              <a:r>
                <a:rPr lang="en-US" altLang="ko-KR" sz="900" dirty="0" smtClean="0"/>
                <a:t> varchar2</a:t>
              </a:r>
              <a:endParaRPr lang="en-US" altLang="ko-KR" sz="900" dirty="0"/>
            </a:p>
            <a:p>
              <a:pPr algn="ctr"/>
              <a:r>
                <a:rPr lang="en-US" altLang="ko-KR" sz="900" dirty="0" err="1" smtClean="0"/>
                <a:t>nanumNum</a:t>
              </a:r>
              <a:r>
                <a:rPr lang="en-US" altLang="ko-KR" sz="900" dirty="0" smtClean="0"/>
                <a:t>  number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73413" y="2785234"/>
              <a:ext cx="2053037" cy="34151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NanumComplete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659" y="951111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사전 설계를 통해 필요한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사용하여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와연결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6" name="그룹 53"/>
          <p:cNvGrpSpPr/>
          <p:nvPr/>
        </p:nvGrpSpPr>
        <p:grpSpPr>
          <a:xfrm>
            <a:off x="849693" y="3800865"/>
            <a:ext cx="1754121" cy="1226209"/>
            <a:chOff x="1278764" y="3717663"/>
            <a:chExt cx="1754121" cy="1226209"/>
          </a:xfrm>
        </p:grpSpPr>
        <p:sp>
          <p:nvSpPr>
            <p:cNvPr id="38" name="직사각형 37"/>
            <p:cNvSpPr/>
            <p:nvPr/>
          </p:nvSpPr>
          <p:spPr>
            <a:xfrm>
              <a:off x="1282737" y="4005009"/>
              <a:ext cx="1750148" cy="93886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900" dirty="0" smtClean="0"/>
            </a:p>
            <a:p>
              <a:pPr algn="ctr"/>
              <a:r>
                <a:rPr lang="en-US" altLang="ko-KR" sz="900" dirty="0" err="1" smtClean="0"/>
                <a:t>inqNum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inqOriginalFileName</a:t>
              </a:r>
              <a:r>
                <a:rPr lang="en-US" altLang="ko-KR" sz="900" dirty="0" smtClean="0"/>
                <a:t> varchar2</a:t>
              </a:r>
            </a:p>
            <a:p>
              <a:pPr algn="ctr"/>
              <a:r>
                <a:rPr lang="en-US" altLang="ko-KR" sz="900" dirty="0" err="1" smtClean="0"/>
                <a:t>inqSaveFileName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inqFileSize</a:t>
              </a:r>
              <a:r>
                <a:rPr lang="en-US" altLang="ko-KR" sz="900" dirty="0" smtClean="0"/>
                <a:t>   number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78764" y="3717663"/>
              <a:ext cx="175307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T</a:t>
              </a:r>
              <a:r>
                <a:rPr lang="en-US" altLang="ko-KR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blinquirefile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9" name="그룹 32"/>
          <p:cNvGrpSpPr/>
          <p:nvPr/>
        </p:nvGrpSpPr>
        <p:grpSpPr>
          <a:xfrm>
            <a:off x="7072330" y="3623218"/>
            <a:ext cx="1596146" cy="1729902"/>
            <a:chOff x="6072198" y="3481544"/>
            <a:chExt cx="1596146" cy="1626481"/>
          </a:xfrm>
        </p:grpSpPr>
        <p:sp>
          <p:nvSpPr>
            <p:cNvPr id="18" name="직사각형 17"/>
            <p:cNvSpPr/>
            <p:nvPr/>
          </p:nvSpPr>
          <p:spPr>
            <a:xfrm>
              <a:off x="6077300" y="3783622"/>
              <a:ext cx="1591044" cy="132440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inqNum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inqDate</a:t>
              </a:r>
              <a:r>
                <a:rPr lang="en-US" altLang="ko-KR" sz="900" dirty="0" smtClean="0"/>
                <a:t>  timestamp</a:t>
              </a:r>
            </a:p>
            <a:p>
              <a:pPr algn="ctr"/>
              <a:r>
                <a:rPr lang="en-US" altLang="ko-KR" sz="900" dirty="0" err="1" smtClean="0"/>
                <a:t>inqContent</a:t>
              </a:r>
              <a:r>
                <a:rPr lang="en-US" altLang="ko-KR" sz="900" dirty="0" smtClean="0"/>
                <a:t>  </a:t>
              </a:r>
              <a:r>
                <a:rPr lang="en-US" altLang="ko-KR" sz="900" dirty="0" err="1" smtClean="0"/>
                <a:t>clob</a:t>
              </a:r>
              <a:endParaRPr lang="en-US" altLang="ko-KR" sz="900" dirty="0" smtClean="0"/>
            </a:p>
            <a:p>
              <a:pPr algn="ctr"/>
              <a:r>
                <a:rPr lang="en-US" altLang="ko-KR" sz="900" dirty="0" err="1" smtClean="0"/>
                <a:t>inqTitle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InqWriter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inqDepth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inqGroupId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inqPosition</a:t>
              </a:r>
              <a:r>
                <a:rPr lang="en-US" altLang="ko-KR" sz="900" dirty="0" smtClean="0"/>
                <a:t>  number</a:t>
              </a:r>
            </a:p>
            <a:p>
              <a:pPr algn="ctr"/>
              <a:r>
                <a:rPr lang="en-US" altLang="ko-KR" sz="900" dirty="0" err="1" smtClean="0"/>
                <a:t>inqStatus</a:t>
              </a:r>
              <a:r>
                <a:rPr lang="en-US" altLang="ko-KR" sz="900" dirty="0" smtClean="0"/>
                <a:t>  varchar2</a:t>
              </a:r>
            </a:p>
            <a:p>
              <a:pPr algn="ctr"/>
              <a:r>
                <a:rPr lang="en-US" altLang="ko-KR" sz="900" dirty="0" err="1" smtClean="0"/>
                <a:t>inqKind</a:t>
              </a:r>
              <a:r>
                <a:rPr lang="en-US" altLang="ko-KR" sz="900" dirty="0" smtClean="0"/>
                <a:t>  varchar2</a:t>
              </a:r>
              <a:endParaRPr lang="ko-KR" altLang="en-US" sz="9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72198" y="3481544"/>
              <a:ext cx="159370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blinquire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857602" y="1620726"/>
            <a:ext cx="1753631" cy="3399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Tbl_Review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7602" y="1942137"/>
            <a:ext cx="1753631" cy="15174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602" y="2239204"/>
            <a:ext cx="1753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reviewNum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number</a:t>
            </a:r>
            <a:endParaRPr lang="en-US" altLang="ko-KR" sz="900" dirty="0"/>
          </a:p>
          <a:p>
            <a:pPr algn="ctr"/>
            <a:r>
              <a:rPr lang="en-US" altLang="ko-KR" sz="900" dirty="0" err="1"/>
              <a:t>reviewDate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timestamp</a:t>
            </a:r>
            <a:endParaRPr lang="en-US" altLang="ko-KR" sz="900" dirty="0"/>
          </a:p>
          <a:p>
            <a:pPr algn="ctr"/>
            <a:r>
              <a:rPr lang="en-US" altLang="ko-KR" sz="900" dirty="0" err="1" smtClean="0"/>
              <a:t>reviewContent</a:t>
            </a:r>
            <a:r>
              <a:rPr lang="en-US" altLang="ko-KR" sz="900" dirty="0" smtClean="0"/>
              <a:t>   </a:t>
            </a:r>
            <a:r>
              <a:rPr lang="en-US" altLang="ko-KR" sz="900" dirty="0" err="1"/>
              <a:t>clob</a:t>
            </a:r>
            <a:endParaRPr lang="en-US" altLang="ko-KR" sz="900" dirty="0"/>
          </a:p>
          <a:p>
            <a:pPr algn="ctr"/>
            <a:r>
              <a:rPr lang="en-US" altLang="ko-KR" sz="900" dirty="0" err="1"/>
              <a:t>reviewTitle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varchar2</a:t>
            </a:r>
            <a:endParaRPr lang="en-US" altLang="ko-KR" sz="900" dirty="0"/>
          </a:p>
          <a:p>
            <a:pPr algn="ctr"/>
            <a:r>
              <a:rPr lang="en-US" altLang="ko-KR" sz="900" dirty="0" err="1"/>
              <a:t>reviewNick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varchar2</a:t>
            </a:r>
            <a:endParaRPr lang="en-US" altLang="ko-KR" sz="900" dirty="0"/>
          </a:p>
          <a:p>
            <a:pPr algn="ctr"/>
            <a:r>
              <a:rPr lang="en-US" altLang="ko-KR" sz="900" dirty="0" err="1"/>
              <a:t>reviewCnt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 number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24205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88461" y="1829150"/>
            <a:ext cx="2293964" cy="1458028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reviewCommentNum</a:t>
            </a:r>
            <a:r>
              <a:rPr lang="en-US" altLang="ko-KR" sz="900" dirty="0" smtClean="0"/>
              <a:t> number</a:t>
            </a:r>
          </a:p>
          <a:p>
            <a:pPr algn="ctr"/>
            <a:r>
              <a:rPr lang="en-US" altLang="ko-KR" sz="900" dirty="0" err="1" smtClean="0"/>
              <a:t>reviewCommentContent</a:t>
            </a:r>
            <a:r>
              <a:rPr lang="en-US" altLang="ko-KR" sz="900" dirty="0" smtClean="0"/>
              <a:t> varchar2</a:t>
            </a:r>
          </a:p>
          <a:p>
            <a:pPr algn="ctr"/>
            <a:r>
              <a:rPr lang="en-US" altLang="ko-KR" sz="900" dirty="0" err="1" smtClean="0"/>
              <a:t>reviewCommentWriter</a:t>
            </a:r>
            <a:r>
              <a:rPr lang="en-US" altLang="ko-KR" sz="900" dirty="0" smtClean="0"/>
              <a:t> varchar2</a:t>
            </a:r>
          </a:p>
          <a:p>
            <a:pPr algn="ctr"/>
            <a:r>
              <a:rPr lang="en-US" altLang="ko-KR" sz="900" dirty="0" err="1" smtClean="0"/>
              <a:t>reviewCommentDate</a:t>
            </a:r>
            <a:r>
              <a:rPr lang="en-US" altLang="ko-KR" sz="900" dirty="0" smtClean="0"/>
              <a:t> timestamp</a:t>
            </a:r>
          </a:p>
          <a:p>
            <a:pPr algn="ctr"/>
            <a:r>
              <a:rPr lang="en-US" altLang="ko-KR" sz="900" dirty="0" err="1" smtClean="0"/>
              <a:t>reviewNum</a:t>
            </a:r>
            <a:r>
              <a:rPr lang="en-US" altLang="ko-KR" sz="900" dirty="0" smtClean="0"/>
              <a:t> number</a:t>
            </a:r>
          </a:p>
          <a:p>
            <a:pPr algn="ctr"/>
            <a:r>
              <a:rPr lang="en-US" altLang="ko-KR" sz="900" dirty="0" err="1" smtClean="0"/>
              <a:t>reviewCommentGroupNum</a:t>
            </a:r>
            <a:r>
              <a:rPr lang="en-US" altLang="ko-KR" sz="900" dirty="0" smtClean="0"/>
              <a:t> number</a:t>
            </a:r>
          </a:p>
          <a:p>
            <a:pPr algn="ctr"/>
            <a:r>
              <a:rPr lang="en-US" altLang="ko-KR" sz="900" dirty="0" err="1" smtClean="0"/>
              <a:t>reviewCommentStatus</a:t>
            </a:r>
            <a:r>
              <a:rPr lang="en-US" altLang="ko-KR" sz="900" dirty="0" smtClean="0"/>
              <a:t> number</a:t>
            </a:r>
            <a:endParaRPr lang="ko-KR" altLang="en-US" sz="900" dirty="0"/>
          </a:p>
        </p:txBody>
      </p:sp>
      <p:sp>
        <p:nvSpPr>
          <p:cNvPr id="8" name="직사각형 7"/>
          <p:cNvSpPr/>
          <p:nvPr/>
        </p:nvSpPr>
        <p:spPr>
          <a:xfrm>
            <a:off x="2185438" y="1556792"/>
            <a:ext cx="2298305" cy="26714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Tbl_ReviewComment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2659" y="951111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사전 설계를 통해 필요한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사용하여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와연결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6" name="그룹 53"/>
          <p:cNvGrpSpPr/>
          <p:nvPr/>
        </p:nvGrpSpPr>
        <p:grpSpPr>
          <a:xfrm>
            <a:off x="2792081" y="3714752"/>
            <a:ext cx="1753070" cy="1226209"/>
            <a:chOff x="1849552" y="3631550"/>
            <a:chExt cx="1753070" cy="1226209"/>
          </a:xfrm>
        </p:grpSpPr>
        <p:sp>
          <p:nvSpPr>
            <p:cNvPr id="38" name="직사각형 37"/>
            <p:cNvSpPr/>
            <p:nvPr/>
          </p:nvSpPr>
          <p:spPr>
            <a:xfrm>
              <a:off x="1852341" y="3918896"/>
              <a:ext cx="1750148" cy="93886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/>
                <a:t>reviewNum</a:t>
              </a:r>
              <a:r>
                <a:rPr lang="en-US" altLang="ko-KR" sz="900" dirty="0" smtClean="0"/>
                <a:t> number</a:t>
              </a:r>
            </a:p>
            <a:p>
              <a:pPr algn="ctr"/>
              <a:r>
                <a:rPr lang="en-US" altLang="ko-KR" sz="900" dirty="0" err="1" smtClean="0"/>
                <a:t>reviewEditorImage</a:t>
              </a:r>
              <a:r>
                <a:rPr lang="en-US" altLang="ko-KR" sz="900" dirty="0" smtClean="0"/>
                <a:t> varchar2</a:t>
              </a:r>
              <a:endParaRPr lang="ko-KR" altLang="en-US" sz="9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49552" y="3631550"/>
              <a:ext cx="175307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Tbl_ReviewEditorFile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520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83568" y="95111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메인 화면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485" y="3440512"/>
            <a:ext cx="4625111" cy="29181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542305"/>
            <a:ext cx="4625111" cy="330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03114" y="198442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8848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1. 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 </a:t>
            </a:r>
            <a:r>
              <a:rPr lang="ko-KR" altLang="en-US" b="1" spc="-50" dirty="0" err="1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입력시</a:t>
            </a:r>
            <a:r>
              <a:rPr lang="ko-KR" altLang="en-US" b="1" spc="-5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비밀번호 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오류 및 존재하지 않는 회원으로 로그인 할 경우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경고창으로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알림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 하면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Session</a:t>
            </a:r>
            <a:r>
              <a:rPr lang="ko-KR" altLang="en-US" b="1" spc="-5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에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회원 정보가 입력됨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5364088" y="376959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019" y="2906191"/>
            <a:ext cx="5039754" cy="2187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402" y="2039329"/>
            <a:ext cx="2299382" cy="866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8454" y="2021531"/>
            <a:ext cx="2324402" cy="884660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141238" y="1777955"/>
            <a:ext cx="374327" cy="35395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8274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03114" y="198442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8848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5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회 실패 시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경고창이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뜨며 이후로는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구글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리캡챠를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통한 자동화 프로그램보안확인을 통과 한 후에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로그인이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가능함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5364088" y="376959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2164" y="1650289"/>
            <a:ext cx="4192077" cy="21876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2164" y="3891630"/>
            <a:ext cx="4192077" cy="21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39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03114" y="198442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8848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아이디 기억하기 기능을 체크하고 로그인하면 해당 유저의 기록을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Cookie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에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Session Key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값을 담아 일주일 동안 보관함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. 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이후에는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DB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에 저장한 유저와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세션값을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읽어와 자동으로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로그인을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가능하도록 함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5364088" y="376959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408" y="1984428"/>
            <a:ext cx="4326377" cy="15957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2422928" y="376959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899592" y="3140968"/>
            <a:ext cx="1080120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408" y="4210843"/>
            <a:ext cx="4326377" cy="15191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20648" y="4725144"/>
            <a:ext cx="3179344" cy="144016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54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903114" y="198442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8848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1. 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자동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로그인을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위해서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Interceptor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기능을 구현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.  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특정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URL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을 통해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Request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가 들어오면 쿠키에 저장된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Value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값과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DB 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정보를 조회한 후 해당하는 유저 정보를 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Session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에 입력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pPr algn="ctr"/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2. Interceptor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는 브라우저에 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쿠키값이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없다면 로그인 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페이지로 연결함</a:t>
            </a:r>
            <a:r>
              <a:rPr lang="en-US" altLang="ko-KR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en-US" altLang="ko-KR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633" y="2132856"/>
            <a:ext cx="5604823" cy="3312367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5364088" y="376959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43592" y="3503682"/>
            <a:ext cx="4231707" cy="191686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5993" y="3861287"/>
            <a:ext cx="2351872" cy="191686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6924" y="3599525"/>
            <a:ext cx="374327" cy="35395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19760" y="4437112"/>
            <a:ext cx="374327" cy="35395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83568" y="4557215"/>
            <a:ext cx="2880320" cy="2043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10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른쪽 화살표 29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3568" y="95111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회원가입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랜덤키를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생성해서   입력한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이메일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주소로  발송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인증을 통과해야  가입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자동화 프로그램의 접근을 방지하기 위한 </a:t>
            </a:r>
            <a:r>
              <a:rPr lang="ko-KR" altLang="en-US" sz="1600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구글</a:t>
            </a:r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리캡차</a:t>
            </a:r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적용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841" y="1864456"/>
            <a:ext cx="4614964" cy="442523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486" y="5586327"/>
            <a:ext cx="374327" cy="35395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668996" y="2924944"/>
            <a:ext cx="374327" cy="35395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3147110"/>
            <a:ext cx="4605814" cy="1714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534417"/>
            <a:ext cx="4424010" cy="161269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3568" y="951111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아이디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비밀번호 찾기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회원가입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비밀번호 분실 시 회원가입을 할 때 입력하였던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이메일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주소를 통해 정보 발송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비밀번호 찾기 시 비밀   번호를 임시 발급 키로 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대체하여 발송한다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5400000">
            <a:off x="1970602" y="467371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5280319"/>
            <a:ext cx="5760640" cy="6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80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43504" y="1142984"/>
            <a:ext cx="37147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5400" b="1" dirty="0" err="1" smtClean="0">
                <a:ln w="11430"/>
                <a:solidFill>
                  <a:srgbClr val="00B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바른나누미</a:t>
            </a:r>
            <a:endParaRPr lang="en-US" altLang="ko-KR" sz="5400" b="1" dirty="0">
              <a:ln w="11430"/>
              <a:solidFill>
                <a:srgbClr val="00B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3438" y="6072206"/>
            <a:ext cx="4500562" cy="7857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4000528" y="6137920"/>
            <a:ext cx="5143472" cy="72008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83568" y="951111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쪽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지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회원가입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메시지는 하나의 팝업 창에서 주고 받은 쪽지 모두 확인할 수 있으며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쪽지 보내기 기능도 가능함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103" y="2206403"/>
            <a:ext cx="5406958" cy="3310830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1522" y="3701997"/>
            <a:ext cx="2758265" cy="2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30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270" y="2098948"/>
            <a:ext cx="5209856" cy="37063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게시판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상단부는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공지사항을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최신순으로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보여준다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검색 버튼은 아이디나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글제목을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이용해서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게시글을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검색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해서 보여준다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3476836" y="2247321"/>
            <a:ext cx="1902772" cy="333658"/>
            <a:chOff x="5076056" y="1928480"/>
            <a:chExt cx="1440161" cy="42040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7" y="19284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 flipH="1">
            <a:off x="4785146" y="1697444"/>
            <a:ext cx="174426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78123" y="1933380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최신공지표시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455884" y="2065645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2764982" y="2159517"/>
            <a:ext cx="559310" cy="74601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232568" y="2808112"/>
            <a:ext cx="5236631" cy="764904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4147055" y="146503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363079" y="1401987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게시글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검색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7" y="1988840"/>
            <a:ext cx="5293987" cy="38164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게시글쓰기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36407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자유로운 글 작성을 위해 스마트 에디터를 적용함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스마트 에디터 내에서    사진을 업로드 해 내용물 안에 포함하는 것이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파일 업로드 기능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상단에 위치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 체크  하면 게시물 리스트 상단에 표시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1046877" y="1725940"/>
            <a:ext cx="559310" cy="74601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3138" y="1550937"/>
            <a:ext cx="1958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네이버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스마트 에디터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70900" y="1683202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5466680" y="2064939"/>
            <a:ext cx="174426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617204" y="182021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32421" y="175716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사진 업로드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666745" y="4602780"/>
            <a:ext cx="174426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817269" y="435805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2486" y="4295003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파일 업로드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759948" y="5433510"/>
            <a:ext cx="1046539" cy="8372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782585" y="534267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97801" y="5279622"/>
            <a:ext cx="176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공지사항 상단 체크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29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7" y="2000721"/>
            <a:ext cx="5293987" cy="39485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게시글읽기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 및 삭제도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3" name="그룹 8"/>
          <p:cNvGrpSpPr/>
          <p:nvPr/>
        </p:nvGrpSpPr>
        <p:grpSpPr>
          <a:xfrm>
            <a:off x="4355976" y="5589240"/>
            <a:ext cx="1244484" cy="548880"/>
            <a:chOff x="5076056" y="1988840"/>
            <a:chExt cx="1440160" cy="360040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971" y="4797152"/>
            <a:ext cx="4211793" cy="146619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첨부파일 다운로드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첨부파일을 다운로드하기 위해 파일에 링크를 걸어준다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BeanNameViewResolver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 통해서 해당 파일을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다운로드하는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클래스와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Return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하는 </a:t>
            </a:r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ViewName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연결  시켜준다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07" y="3286067"/>
            <a:ext cx="5500597" cy="8573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791" y="1968740"/>
            <a:ext cx="5375313" cy="81218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2207276" y="267064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2255608" y="4256059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06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검색기능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검색기능은 검색 조건에 따라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Mapper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에 조건을   주어서 동적인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SQL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문이     작성 가능하도록 구현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71" y="2681718"/>
            <a:ext cx="4680520" cy="1220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1692854"/>
            <a:ext cx="3722180" cy="812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0125" y="3495407"/>
            <a:ext cx="3255649" cy="283828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3" y="3593062"/>
            <a:ext cx="1584175" cy="16101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hape 19"/>
          <p:cNvCxnSpPr/>
          <p:nvPr/>
        </p:nvCxnSpPr>
        <p:spPr>
          <a:xfrm flipV="1">
            <a:off x="1772687" y="3594970"/>
            <a:ext cx="961052" cy="39273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50712" y="3501933"/>
            <a:ext cx="1278403" cy="146636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39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270" y="2098948"/>
            <a:ext cx="5209856" cy="35623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후기 게시판의 경우 공지사항 게시판과 크게 다른 것이 없다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그러나 후기게시판의 경우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페이스북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좋아요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공유    기능과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기능이 추가 되었다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후기 게시판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90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1700808"/>
            <a:ext cx="5209856" cy="142087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좋아요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공유하기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’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버튼을 통해서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SNS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공유를 통한 자연스러운 홍보효과를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노릴수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후기 게시판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326" y="2852936"/>
            <a:ext cx="5273450" cy="354768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6239600"/>
            <a:ext cx="1584175" cy="16101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725" y="2263958"/>
            <a:ext cx="4568651" cy="36854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35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기능 추가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후기 게시판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2177017"/>
            <a:ext cx="5589385" cy="3844271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82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465" y="2098948"/>
            <a:ext cx="5316029" cy="37063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기부 사이트에는 각종    자선 단체에서 하는 후원이나 봉사활동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기부 활동 등에 링크를 걸어줌으로써 자선활동 활성화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?????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기부게시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8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488" y="2428868"/>
            <a:ext cx="3109596" cy="3878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endParaRPr lang="ko-KR" altLang="en-US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868" y="2786058"/>
            <a:ext cx="3714776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동기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프로젝트 일정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3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프로젝트 개발과정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4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프로젝트 설명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232" y="1656900"/>
            <a:ext cx="5316029" cy="17481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이미지는 드래그를 통해서 업로드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기부게시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071" y="3298393"/>
            <a:ext cx="5055055" cy="2650887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33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2077" y="2098948"/>
            <a:ext cx="4614805" cy="37063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관리자에게 문의할 수 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 있는 문의게시판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문의게시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판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5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545" y="1913252"/>
            <a:ext cx="5383289" cy="394172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13020" y="194411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smtClean="0">
                <a:latin typeface="HY강B" pitchFamily="18" charset="-127"/>
                <a:ea typeface="HY강B" pitchFamily="18" charset="-127"/>
              </a:rPr>
              <a:t>교환게시판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물물교환 할 물건을      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카테고리별로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나누어 올릴 수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카테고리에 상관없이 모두 볼 수 있으며 필요하면 관심 있는 물품을 볼 수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Board)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4994922" y="2005222"/>
            <a:ext cx="174426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999680" y="1394596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284856" y="133154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물품 카테고리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3796445" y="5696832"/>
            <a:ext cx="230829" cy="343075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357193" y="1511699"/>
            <a:ext cx="691568" cy="52223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027274" y="610295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243298" y="6039907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게시글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67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0438" y="4921329"/>
            <a:ext cx="4469388" cy="13900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13020" y="194411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교환글쓰기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교환 글쓰기 양식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구입시기에는 </a:t>
            </a:r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DatePicker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적용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Board)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4994922" y="2005222"/>
            <a:ext cx="174426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0438" y="1628802"/>
            <a:ext cx="4469388" cy="3168350"/>
          </a:xfrm>
          <a:prstGeom prst="rect">
            <a:avLst/>
          </a:prstGeom>
        </p:spPr>
      </p:pic>
      <p:grpSp>
        <p:nvGrpSpPr>
          <p:cNvPr id="17" name="그룹 8"/>
          <p:cNvGrpSpPr/>
          <p:nvPr/>
        </p:nvGrpSpPr>
        <p:grpSpPr>
          <a:xfrm>
            <a:off x="1259632" y="5056118"/>
            <a:ext cx="1152128" cy="1255255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81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786" y="4829607"/>
            <a:ext cx="4172683" cy="19117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786" y="1916832"/>
            <a:ext cx="4111701" cy="29127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게시글읽기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판매자 정보 표시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상대방 닉네임 클릭하면   쪽지 가능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신청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찜 버튼으로 교환신청 및 관심물건 등록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3.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ReadBoard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815594" y="2098947"/>
            <a:ext cx="1812190" cy="1446479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5200118" y="5672281"/>
            <a:ext cx="89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댓</a:t>
            </a:r>
            <a:r>
              <a:rPr lang="ko-KR" altLang="en-US" sz="12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글</a:t>
            </a:r>
            <a:endParaRPr lang="en-US" altLang="ko-KR" sz="12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11617" y="160198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1887475" y="1773338"/>
            <a:ext cx="539769" cy="286987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555775" y="1531202"/>
            <a:ext cx="131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판매자정보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3" name="그룹 8"/>
          <p:cNvGrpSpPr/>
          <p:nvPr/>
        </p:nvGrpSpPr>
        <p:grpSpPr>
          <a:xfrm>
            <a:off x="3760655" y="3429000"/>
            <a:ext cx="845354" cy="285752"/>
            <a:chOff x="5076056" y="1988840"/>
            <a:chExt cx="1440160" cy="360040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1" name="직선 연결선 60"/>
          <p:cNvCxnSpPr/>
          <p:nvPr/>
        </p:nvCxnSpPr>
        <p:spPr>
          <a:xfrm>
            <a:off x="4606009" y="3724192"/>
            <a:ext cx="258325" cy="799139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075320" y="4586381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261034" y="4523331"/>
            <a:ext cx="1544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신청</a:t>
            </a:r>
            <a:r>
              <a:rPr lang="en-US" altLang="ko-KR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찜 버튼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41" name="그룹 8"/>
          <p:cNvGrpSpPr/>
          <p:nvPr/>
        </p:nvGrpSpPr>
        <p:grpSpPr>
          <a:xfrm>
            <a:off x="703407" y="5056118"/>
            <a:ext cx="4329995" cy="1397218"/>
            <a:chOff x="5076056" y="1988840"/>
            <a:chExt cx="1440160" cy="36004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7" name="타원 46"/>
          <p:cNvSpPr/>
          <p:nvPr/>
        </p:nvSpPr>
        <p:spPr>
          <a:xfrm>
            <a:off x="5031263" y="5694649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1817829" y="2213192"/>
            <a:ext cx="212583" cy="0"/>
          </a:xfrm>
          <a:prstGeom prst="line">
            <a:avLst/>
          </a:prstGeom>
          <a:ln w="19050" cmpd="sng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78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626" y="2001417"/>
            <a:ext cx="5452615" cy="361334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찜목록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안에서 자신이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찜했던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물품들의 목록   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확인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페이지에서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찜해제가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가능하고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바로 신청이 가능함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교환과 나눔 탭으로 나뉨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3434569" y="3284985"/>
            <a:ext cx="489359" cy="429768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그룹 8"/>
          <p:cNvGrpSpPr/>
          <p:nvPr/>
        </p:nvGrpSpPr>
        <p:grpSpPr>
          <a:xfrm>
            <a:off x="4183332" y="4082198"/>
            <a:ext cx="314665" cy="193944"/>
            <a:chOff x="5076056" y="1988840"/>
            <a:chExt cx="1440160" cy="360040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3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59" y="3112298"/>
            <a:ext cx="5452615" cy="12049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59" y="2098948"/>
            <a:ext cx="5452615" cy="111530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신청목록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신청목록은 크게 보낸    신청과 받은 신청으로    나뉨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받은 신청을 클릭하면    상대가 신청한 글을 볼 수 있고 수락할 수 있음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수락하면 신청의 상태가 완료대기로 바뀌며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실제 교환이 이루어진 후에는 완료버튼을 누름으로써   완료로 변경 가능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3" name="그룹 8"/>
          <p:cNvGrpSpPr/>
          <p:nvPr/>
        </p:nvGrpSpPr>
        <p:grpSpPr>
          <a:xfrm>
            <a:off x="2411760" y="3617779"/>
            <a:ext cx="585406" cy="193944"/>
            <a:chOff x="5076056" y="1988840"/>
            <a:chExt cx="1440160" cy="360040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608" y="3910846"/>
            <a:ext cx="3464257" cy="2554936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5400000">
            <a:off x="2516204" y="391156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2516204" y="292476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0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295" y="3014862"/>
            <a:ext cx="5874857" cy="13997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완료목록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거래가 모두 끝나고 서로 완료버튼을 누르면 교환은 완료상태가 되고 완료목록에서 해당 교환에 대한   후기를 기록할 수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37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오류발생시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Exception</a:t>
            </a:r>
            <a:r>
              <a:rPr lang="ko-KR" altLang="en-US" dirty="0" err="1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핸들러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이용하여 오류 발생시 제작해둔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오류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페이지를 보여줌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286380" y="378619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(Exception)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39082" y="1785926"/>
            <a:ext cx="4282995" cy="1698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000364" y="635795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14678" y="6286520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Exception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발생시 페이지 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9124" y="121442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Exception Handler</a:t>
            </a:r>
          </a:p>
        </p:txBody>
      </p:sp>
      <p:cxnSp>
        <p:nvCxnSpPr>
          <p:cNvPr id="52" name="직선 연결선 51"/>
          <p:cNvCxnSpPr>
            <a:endCxn id="46" idx="1"/>
          </p:cNvCxnSpPr>
          <p:nvPr/>
        </p:nvCxnSpPr>
        <p:spPr>
          <a:xfrm rot="16200000" flipH="1">
            <a:off x="2788565" y="6141129"/>
            <a:ext cx="383796" cy="10307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"/>
          <p:cNvGrpSpPr/>
          <p:nvPr/>
        </p:nvGrpSpPr>
        <p:grpSpPr>
          <a:xfrm>
            <a:off x="142844" y="1643050"/>
            <a:ext cx="4929222" cy="2000264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rot="5400000">
            <a:off x="3772378" y="1513978"/>
            <a:ext cx="416434" cy="24595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143372" y="128586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7158" y="3929066"/>
            <a:ext cx="4429155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8"/>
          <p:cNvGrpSpPr/>
          <p:nvPr/>
        </p:nvGrpSpPr>
        <p:grpSpPr>
          <a:xfrm>
            <a:off x="214282" y="3857628"/>
            <a:ext cx="4786346" cy="2357454"/>
            <a:chOff x="5076056" y="1988840"/>
            <a:chExt cx="1440160" cy="36004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6116" y="1142984"/>
            <a:ext cx="557216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5400" b="1" dirty="0" smtClean="0">
                <a:ln w="11430"/>
                <a:solidFill>
                  <a:srgbClr val="00B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I-put</a:t>
            </a:r>
          </a:p>
          <a:p>
            <a:pPr algn="ctr"/>
            <a:r>
              <a:rPr lang="en-US" altLang="ko-KR" sz="5400" b="1" dirty="0" smtClean="0">
                <a:ln w="11430"/>
                <a:solidFill>
                  <a:srgbClr val="00B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sz="5400" b="1" dirty="0" smtClean="0">
                <a:ln w="11430"/>
                <a:solidFill>
                  <a:srgbClr val="00B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메신저 프로그램</a:t>
            </a:r>
            <a:r>
              <a:rPr lang="en-US" altLang="ko-KR" sz="5400" b="1" dirty="0" smtClean="0">
                <a:ln w="11430"/>
                <a:solidFill>
                  <a:srgbClr val="00B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en-US" altLang="ko-KR" sz="5400" b="1" dirty="0">
              <a:ln w="11430"/>
              <a:solidFill>
                <a:srgbClr val="00B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6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504056"/>
          </a:xfrm>
        </p:spPr>
        <p:txBody>
          <a:bodyPr/>
          <a:lstStyle/>
          <a:p>
            <a:r>
              <a:rPr lang="ko-KR" altLang="en-US" dirty="0" smtClean="0"/>
              <a:t>동기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0" y="1714488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중고 물물교환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사이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트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85984" y="1214422"/>
            <a:ext cx="6706901" cy="307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부경대학교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산학협력단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교육과정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에서 배운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Springframework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이용해서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홈페이지를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제작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웹 뿐만 아니라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모바일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등 다른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플렛폼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에서도 호환 가능한   웹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표준 사이트 개발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중고물품을 현금거래 없이 물물교환하는 사이트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9" name="Picture 2" descr="C:\Users\Administrator\Desktop\sadfsdfsadfsfsa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868" y="4714884"/>
            <a:ext cx="2714644" cy="15735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488" y="2428868"/>
            <a:ext cx="3109596" cy="3878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endParaRPr lang="ko-KR" altLang="en-US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28926" y="2428868"/>
            <a:ext cx="3714776" cy="1538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/>
              <a:t>프로젝트방향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설계</a:t>
            </a:r>
            <a:endParaRPr lang="en-US" altLang="ko-KR" sz="2000" dirty="0" smtClean="0"/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구현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4314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2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smtClean="0"/>
              <a:t>프로젝트방향</a:t>
            </a:r>
          </a:p>
        </p:txBody>
      </p:sp>
      <p:sp>
        <p:nvSpPr>
          <p:cNvPr id="4099" name="내용 개체 틀 1"/>
          <p:cNvSpPr>
            <a:spLocks noGrp="1"/>
          </p:cNvSpPr>
          <p:nvPr>
            <p:ph idx="1"/>
          </p:nvPr>
        </p:nvSpPr>
        <p:spPr>
          <a:xfrm>
            <a:off x="528638" y="1992313"/>
            <a:ext cx="3323282" cy="4389437"/>
          </a:xfrm>
        </p:spPr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en-US" altLang="ko-KR" dirty="0" smtClean="0"/>
              <a:t>Networking</a:t>
            </a:r>
          </a:p>
          <a:p>
            <a:endParaRPr lang="en-US" altLang="ko-KR" sz="2000" dirty="0" smtClean="0"/>
          </a:p>
          <a:p>
            <a:r>
              <a:rPr lang="en-US" altLang="ko-KR" dirty="0" smtClean="0"/>
              <a:t>Thread</a:t>
            </a:r>
          </a:p>
          <a:p>
            <a:endParaRPr lang="en-US" altLang="ko-KR" sz="2000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en-US" altLang="ko-KR" dirty="0" smtClean="0"/>
              <a:t>I/O 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208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 smtClean="0"/>
              <a:t>설계</a:t>
            </a:r>
          </a:p>
        </p:txBody>
      </p:sp>
      <p:sp>
        <p:nvSpPr>
          <p:cNvPr id="6147" name="내용 개체 틀 1"/>
          <p:cNvSpPr>
            <a:spLocks noGrp="1"/>
          </p:cNvSpPr>
          <p:nvPr>
            <p:ph idx="1"/>
          </p:nvPr>
        </p:nvSpPr>
        <p:spPr>
          <a:xfrm>
            <a:off x="251520" y="2587625"/>
            <a:ext cx="4679950" cy="3975100"/>
          </a:xfrm>
        </p:spPr>
        <p:txBody>
          <a:bodyPr/>
          <a:lstStyle/>
          <a:p>
            <a:r>
              <a:rPr lang="ko-KR" altLang="en-US" sz="2400" dirty="0" smtClean="0"/>
              <a:t>로그인시 구동</a:t>
            </a:r>
            <a:endParaRPr lang="en-US" altLang="ko-KR" sz="24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2000" dirty="0" smtClean="0"/>
              <a:t>서버에서 회원정보와 비교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확인후</a:t>
            </a:r>
            <a:r>
              <a:rPr lang="ko-KR" altLang="en-US" sz="2000" dirty="0" smtClean="0"/>
              <a:t> 친구목록 전달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로그인창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종료후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친구 </a:t>
            </a:r>
            <a:r>
              <a:rPr lang="ko-KR" altLang="en-US" sz="2000" dirty="0" err="1" smtClean="0"/>
              <a:t>목록창</a:t>
            </a:r>
            <a:r>
              <a:rPr lang="ko-KR" altLang="en-US" sz="2000" dirty="0" smtClean="0"/>
              <a:t> 생성</a:t>
            </a:r>
            <a:endParaRPr lang="en-US" altLang="ko-KR" sz="200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pic>
        <p:nvPicPr>
          <p:cNvPr id="614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52736"/>
            <a:ext cx="4752528" cy="550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724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312564" y="2852936"/>
            <a:ext cx="3035300" cy="4408487"/>
          </a:xfrm>
        </p:spPr>
        <p:txBody>
          <a:bodyPr/>
          <a:lstStyle/>
          <a:p>
            <a:r>
              <a:rPr lang="ko-KR" altLang="en-US" sz="2400" dirty="0" err="1" smtClean="0"/>
              <a:t>채팅시</a:t>
            </a:r>
            <a:r>
              <a:rPr lang="ko-KR" altLang="en-US" sz="2400" dirty="0" smtClean="0"/>
              <a:t> 구동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lvl="1"/>
            <a:r>
              <a:rPr lang="ko-KR" altLang="en-US" sz="2000" dirty="0" err="1" smtClean="0"/>
              <a:t>채팅방</a:t>
            </a:r>
            <a:r>
              <a:rPr lang="ko-KR" altLang="en-US" sz="2000" dirty="0" smtClean="0"/>
              <a:t> 생성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채팅방</a:t>
            </a:r>
            <a:r>
              <a:rPr lang="ko-KR" altLang="en-US" sz="2000" dirty="0" smtClean="0"/>
              <a:t> 입장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채팅방</a:t>
            </a:r>
            <a:r>
              <a:rPr lang="ko-KR" altLang="en-US" sz="2000" dirty="0" smtClean="0"/>
              <a:t> 퇴장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채팅 입력</a:t>
            </a:r>
            <a:endParaRPr lang="en-US" altLang="ko-KR" sz="2000" dirty="0" smtClean="0"/>
          </a:p>
          <a:p>
            <a:pPr lvl="1"/>
            <a:endParaRPr lang="en-US" altLang="ko-KR" dirty="0" smtClean="0"/>
          </a:p>
        </p:txBody>
      </p:sp>
      <p:pic>
        <p:nvPicPr>
          <p:cNvPr id="717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6672"/>
            <a:ext cx="5400599" cy="601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80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내용 개체 틀 2"/>
          <p:cNvSpPr>
            <a:spLocks noGrp="1"/>
          </p:cNvSpPr>
          <p:nvPr>
            <p:ph idx="1"/>
          </p:nvPr>
        </p:nvSpPr>
        <p:spPr>
          <a:xfrm>
            <a:off x="107504" y="2636912"/>
            <a:ext cx="5184576" cy="4533453"/>
          </a:xfrm>
        </p:spPr>
        <p:txBody>
          <a:bodyPr/>
          <a:lstStyle/>
          <a:p>
            <a:r>
              <a:rPr lang="ko-KR" altLang="en-US" sz="2400" dirty="0" err="1" smtClean="0"/>
              <a:t>쪽지시</a:t>
            </a:r>
            <a:r>
              <a:rPr lang="ko-KR" altLang="en-US" sz="2400" dirty="0" smtClean="0"/>
              <a:t> 구동</a:t>
            </a:r>
            <a:endParaRPr lang="en-US" altLang="ko-KR" sz="24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2000" dirty="0" smtClean="0"/>
              <a:t>서버에서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에 쪽지 저장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수신측이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접속시</a:t>
            </a:r>
            <a:r>
              <a:rPr lang="ko-KR" altLang="en-US" sz="2000" dirty="0" smtClean="0"/>
              <a:t> 쪽지 전달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쪽지함을</a:t>
            </a:r>
            <a:r>
              <a:rPr lang="ko-KR" altLang="en-US" sz="2000" dirty="0" smtClean="0"/>
              <a:t> 불러오면</a:t>
            </a:r>
            <a:endParaRPr lang="en-US" altLang="ko-KR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 smtClean="0"/>
              <a:t>모든 쪽지를  </a:t>
            </a:r>
            <a:r>
              <a:rPr lang="ko-KR" altLang="en-US" sz="2000" dirty="0" err="1" smtClean="0"/>
              <a:t>시간순으로</a:t>
            </a:r>
            <a:r>
              <a:rPr lang="ko-KR" altLang="en-US" sz="2000" dirty="0" smtClean="0"/>
              <a:t> 전달</a:t>
            </a:r>
            <a:endParaRPr lang="en-US" altLang="ko-KR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 smtClean="0"/>
              <a:t>상세 </a:t>
            </a:r>
            <a:r>
              <a:rPr lang="ko-KR" altLang="en-US" sz="2000" dirty="0" err="1" smtClean="0"/>
              <a:t>확인시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확인창</a:t>
            </a:r>
            <a:r>
              <a:rPr lang="ko-KR" altLang="en-US" sz="2000" dirty="0" smtClean="0"/>
              <a:t> 생성</a:t>
            </a:r>
          </a:p>
        </p:txBody>
      </p:sp>
      <p:pic>
        <p:nvPicPr>
          <p:cNvPr id="819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6672"/>
            <a:ext cx="3814192" cy="621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30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7727" y="1196752"/>
            <a:ext cx="4586288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3068961"/>
            <a:ext cx="5184576" cy="3463378"/>
          </a:xfrm>
        </p:spPr>
        <p:txBody>
          <a:bodyPr/>
          <a:lstStyle/>
          <a:p>
            <a:r>
              <a:rPr lang="ko-KR" altLang="en-US" sz="2000" dirty="0" err="1" smtClean="0"/>
              <a:t>로그아웃시</a:t>
            </a:r>
            <a:r>
              <a:rPr lang="ko-KR" altLang="en-US" sz="2000" dirty="0" smtClean="0"/>
              <a:t> 구동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2000" dirty="0" smtClean="0"/>
              <a:t>친구 </a:t>
            </a:r>
            <a:r>
              <a:rPr lang="ko-KR" altLang="en-US" sz="2000" dirty="0" err="1" smtClean="0"/>
              <a:t>목록창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종료후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marL="1257300" lvl="2" indent="-342900">
              <a:buFont typeface="+mj-lt"/>
              <a:buAutoNum type="arabicPeriod"/>
            </a:pPr>
            <a:r>
              <a:rPr lang="ko-KR" altLang="en-US" sz="2000" dirty="0" smtClean="0"/>
              <a:t>서버에 로그아웃 정보를 전달</a:t>
            </a:r>
            <a:endParaRPr lang="en-US" altLang="ko-KR" sz="2000" dirty="0" smtClean="0"/>
          </a:p>
          <a:p>
            <a:pPr marL="1257300" lvl="2" indent="-342900">
              <a:buFont typeface="+mj-lt"/>
              <a:buAutoNum type="arabicPeriod"/>
            </a:pPr>
            <a:endParaRPr lang="en-US" altLang="ko-KR" sz="20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ko-KR" altLang="en-US" sz="2000" dirty="0" err="1" smtClean="0"/>
              <a:t>서버내에서</a:t>
            </a:r>
            <a:r>
              <a:rPr lang="ko-KR" altLang="en-US" sz="2000" dirty="0" smtClean="0"/>
              <a:t> 접속정보를 제거</a:t>
            </a:r>
            <a:endParaRPr lang="en-US" altLang="ko-KR" sz="2000" dirty="0" smtClean="0"/>
          </a:p>
          <a:p>
            <a:pPr marL="1257300" lvl="2" indent="-342900">
              <a:buFont typeface="+mj-lt"/>
              <a:buAutoNum type="arabicPeriod"/>
            </a:pPr>
            <a:endParaRPr lang="en-US" altLang="ko-KR" sz="20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altLang="ko-KR" sz="2000" dirty="0" smtClean="0"/>
              <a:t>DB</a:t>
            </a:r>
            <a:r>
              <a:rPr lang="ko-KR" altLang="en-US" sz="2000" dirty="0" smtClean="0"/>
              <a:t>데이터도 수정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4055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16463" y="1143000"/>
            <a:ext cx="3743325" cy="540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45" name="내용 개체 틀 1"/>
          <p:cNvSpPr>
            <a:spLocks noGrp="1"/>
          </p:cNvSpPr>
          <p:nvPr>
            <p:ph idx="1"/>
          </p:nvPr>
        </p:nvSpPr>
        <p:spPr>
          <a:xfrm>
            <a:off x="5508104" y="764704"/>
            <a:ext cx="2229166" cy="594320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ko-KR" altLang="en-US" sz="26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친구목록</a:t>
            </a:r>
          </a:p>
        </p:txBody>
      </p:sp>
      <p:pic>
        <p:nvPicPr>
          <p:cNvPr id="10246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5225" y="1522413"/>
            <a:ext cx="3294063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7" name="그룹 3"/>
          <p:cNvGrpSpPr>
            <a:grpSpLocks/>
          </p:cNvGrpSpPr>
          <p:nvPr/>
        </p:nvGrpSpPr>
        <p:grpSpPr bwMode="auto">
          <a:xfrm>
            <a:off x="696913" y="3066001"/>
            <a:ext cx="3384550" cy="3455449"/>
            <a:chOff x="827584" y="3600261"/>
            <a:chExt cx="2952328" cy="3069099"/>
          </a:xfrm>
        </p:grpSpPr>
        <p:sp>
          <p:nvSpPr>
            <p:cNvPr id="3" name="직사각형 2"/>
            <p:cNvSpPr/>
            <p:nvPr/>
          </p:nvSpPr>
          <p:spPr>
            <a:xfrm>
              <a:off x="827584" y="3850764"/>
              <a:ext cx="2952328" cy="2818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249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6" y="4305185"/>
              <a:ext cx="2736304" cy="223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0" name="내용 개체 틀 2"/>
            <p:cNvSpPr txBox="1">
              <a:spLocks/>
            </p:cNvSpPr>
            <p:nvPr/>
          </p:nvSpPr>
          <p:spPr bwMode="auto">
            <a:xfrm>
              <a:off x="1653832" y="3600261"/>
              <a:ext cx="1288992" cy="5010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marL="273050" indent="-273050" eaLnBrk="0" hangingPunct="0"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nstantia" pitchFamily="18" charset="0"/>
                  <a:ea typeface="굴림" charset="-127"/>
                </a:defRPr>
              </a:lvl9pPr>
            </a:lstStyle>
            <a:p>
              <a:pPr marL="0" indent="0" eaLnBrk="1" hangingPunct="1">
                <a:spcBef>
                  <a:spcPct val="20000"/>
                </a:spcBef>
                <a:buClr>
                  <a:srgbClr val="0BD0D9"/>
                </a:buClr>
                <a:buSzPct val="95000"/>
              </a:pPr>
              <a:r>
                <a:rPr kumimoji="0" lang="ko-KR" altLang="en-US" sz="2600" dirty="0" smtClean="0">
                  <a:ea typeface="HY신명조" pitchFamily="18" charset="-127"/>
                </a:rPr>
                <a:t>  로그인</a:t>
              </a:r>
              <a:endParaRPr kumimoji="0" lang="ko-KR" altLang="en-US" sz="2600" dirty="0">
                <a:ea typeface="HY신명조" pitchFamily="18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 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239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8888" y="404813"/>
            <a:ext cx="6842125" cy="2232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8888" y="2781300"/>
            <a:ext cx="6842125" cy="3743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27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533400"/>
            <a:ext cx="2463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852738"/>
            <a:ext cx="5057775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7" descr="C:\Users\301-11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28638"/>
            <a:ext cx="2393950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내용 개체 틀 1"/>
          <p:cNvSpPr txBox="1">
            <a:spLocks/>
          </p:cNvSpPr>
          <p:nvPr/>
        </p:nvSpPr>
        <p:spPr>
          <a:xfrm>
            <a:off x="467544" y="4366480"/>
            <a:ext cx="2088232" cy="5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6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쪽지 목록  </a:t>
            </a: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403920" y="1376065"/>
            <a:ext cx="1944216" cy="5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6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쪽지 창</a:t>
            </a:r>
          </a:p>
        </p:txBody>
      </p:sp>
    </p:spTree>
    <p:extLst>
      <p:ext uri="{BB962C8B-B14F-4D97-AF65-F5344CB8AC3E}">
        <p14:creationId xmlns:p14="http://schemas.microsoft.com/office/powerpoint/2010/main" xmlns="" val="6755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250" y="3344863"/>
            <a:ext cx="6481763" cy="325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19250" y="260350"/>
            <a:ext cx="6481763" cy="3024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29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429000"/>
            <a:ext cx="41052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33375"/>
            <a:ext cx="4105275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1"/>
          <p:cNvSpPr txBox="1">
            <a:spLocks/>
          </p:cNvSpPr>
          <p:nvPr/>
        </p:nvSpPr>
        <p:spPr>
          <a:xfrm>
            <a:off x="628009" y="1234405"/>
            <a:ext cx="2143792" cy="5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6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채팅 방 목록</a:t>
            </a:r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628009" y="4509120"/>
            <a:ext cx="1944216" cy="5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6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채팅 창</a:t>
            </a:r>
          </a:p>
        </p:txBody>
      </p:sp>
    </p:spTree>
    <p:extLst>
      <p:ext uri="{BB962C8B-B14F-4D97-AF65-F5344CB8AC3E}">
        <p14:creationId xmlns:p14="http://schemas.microsoft.com/office/powerpoint/2010/main" xmlns="" val="20907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‘~10/25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507878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64296" y="385175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10/12~10/25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55662" y="4035499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Project Plan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54514" y="4598538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프로젝트 구상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7189" y="5013401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웹의 다양한 동적 기술을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보여줄수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있는 프로젝트 내용 구상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0754" y="3285872"/>
            <a:ext cx="3320097" cy="23753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xmlns="" val="347815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‘~10/25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1758897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008" y="2475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4296" y="385175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10/25~11/3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4514" y="4598538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테이블  구성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3893" y="5013401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테이블 구성과 속성 지정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560" y="4035499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DB Table Decide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9140" y="3212976"/>
            <a:ext cx="3267560" cy="25378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xmlns="" val="8235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‘~10/25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3001587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008" y="2475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3768" y="386104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11/3~11/8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27786" y="501340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회원관리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9933" y="2956575"/>
            <a:ext cx="2999328" cy="21473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7988" y="3633959"/>
            <a:ext cx="2074936" cy="23908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xmlns="" val="301813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08" y="1281604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‘~10/25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014" y="171394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‘25~11/3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4203112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008" y="2475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17139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강B" pitchFamily="18" charset="-127"/>
                <a:ea typeface="HY강B" pitchFamily="18" charset="-127"/>
              </a:rPr>
              <a:t>‘3~8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3768" y="386104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11/11~11/15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8706" y="5013401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나눔및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각종게시판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3112" y="3025702"/>
            <a:ext cx="3469210" cy="16706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4942" y="3898795"/>
            <a:ext cx="2859360" cy="18611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xmlns="" val="15603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ü"/>
          <a:defRPr sz="1400" dirty="0" smtClean="0">
            <a:latin typeface="HY강B" pitchFamily="18" charset="-127"/>
            <a:ea typeface="HY강B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1623</Words>
  <Application>Microsoft Office PowerPoint</Application>
  <PresentationFormat>화면 슬라이드 쇼(4:3)</PresentationFormat>
  <Paragraphs>642</Paragraphs>
  <Slides>58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슬라이드 1</vt:lpstr>
      <vt:lpstr>슬라이드 2</vt:lpstr>
      <vt:lpstr>슬라이드 3</vt:lpstr>
      <vt:lpstr>슬라이드 4</vt:lpstr>
      <vt:lpstr>동기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프로젝트방향</vt:lpstr>
      <vt:lpstr>설계</vt:lpstr>
      <vt:lpstr>슬라이드 53</vt:lpstr>
      <vt:lpstr>슬라이드 54</vt:lpstr>
      <vt:lpstr>슬라이드 55</vt:lpstr>
      <vt:lpstr>구 현</vt:lpstr>
      <vt:lpstr>슬라이드 57</vt:lpstr>
      <vt:lpstr>슬라이드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yu</cp:lastModifiedBy>
  <cp:revision>491</cp:revision>
  <dcterms:created xsi:type="dcterms:W3CDTF">2012-12-30T15:18:19Z</dcterms:created>
  <dcterms:modified xsi:type="dcterms:W3CDTF">2015-12-08T02:19:41Z</dcterms:modified>
</cp:coreProperties>
</file>